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6" r:id="rId4"/>
    <p:sldId id="265" r:id="rId5"/>
    <p:sldId id="270" r:id="rId6"/>
    <p:sldId id="273" r:id="rId7"/>
    <p:sldId id="263" r:id="rId8"/>
    <p:sldId id="282" r:id="rId9"/>
    <p:sldId id="284" r:id="rId10"/>
    <p:sldId id="286" r:id="rId11"/>
    <p:sldId id="287" r:id="rId12"/>
    <p:sldId id="257" r:id="rId13"/>
    <p:sldId id="258" r:id="rId14"/>
    <p:sldId id="271" r:id="rId15"/>
    <p:sldId id="260" r:id="rId16"/>
    <p:sldId id="261" r:id="rId17"/>
    <p:sldId id="262" r:id="rId18"/>
    <p:sldId id="264" r:id="rId19"/>
    <p:sldId id="277" r:id="rId20"/>
    <p:sldId id="267" r:id="rId21"/>
    <p:sldId id="274" r:id="rId22"/>
    <p:sldId id="278" r:id="rId23"/>
    <p:sldId id="266" r:id="rId24"/>
    <p:sldId id="279" r:id="rId25"/>
    <p:sldId id="268" r:id="rId26"/>
    <p:sldId id="275" r:id="rId27"/>
  </p:sldIdLst>
  <p:sldSz cx="12192000" cy="6858000"/>
  <p:notesSz cx="6858000" cy="9144000"/>
  <p:defaultTextStyle>
    <a:defPPr>
      <a:defRPr lang="en-US"/>
    </a:defPPr>
    <a:lvl1pPr marL="0" lvl="0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lvl="1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lvl="2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lvl="3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lvl="4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7"/>
    <p:restoredTop sz="94660"/>
  </p:normalViewPr>
  <p:slideViewPr>
    <p:cSldViewPr snapToGrid="0" showGuides="1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Freeform 6"/>
          <p:cNvSpPr/>
          <p:nvPr/>
        </p:nvSpPr>
        <p:spPr>
          <a:xfrm>
            <a:off x="0" y="4324350"/>
            <a:ext cx="1744663" cy="777875"/>
          </a:xfrm>
          <a:custGeom>
            <a:avLst/>
            <a:gdLst>
              <a:gd name="txL" fmla="*/ 0 w 372"/>
              <a:gd name="txT" fmla="*/ 0 h 166"/>
              <a:gd name="txR" fmla="*/ 372 w 372"/>
              <a:gd name="txB" fmla="*/ 166 h 166"/>
            </a:gdLst>
            <a:ahLst/>
            <a:cxnLst/>
            <a:rect l="txL" t="txT" r="txR" b="tx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529138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  <a:endParaRPr kumimoji="0" lang="en-US" sz="8000" b="0" i="0" u="none" strike="noStrike" kern="1200" cap="none" spc="0" normalizeH="0" baseline="0" noProof="0" dirty="0">
              <a:ln w="3175" cmpd="sng"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  <a:endParaRPr kumimoji="0" lang="en-US" sz="8000" b="0" i="0" u="none" strike="noStrike" kern="1200" cap="none" spc="0" normalizeH="0" baseline="0" noProof="0" dirty="0">
              <a:ln w="3175" cmpd="sng"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9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  <a:endParaRPr kumimoji="0" lang="en-US" sz="8000" b="0" i="0" u="none" strike="noStrike" kern="1200" cap="none" spc="0" normalizeH="0" baseline="0" noProof="0" dirty="0">
              <a:ln w="3175" cmpd="sng"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  <a:endParaRPr kumimoji="0" lang="en-US" sz="8000" b="0" i="0" u="none" strike="noStrike" kern="1200" cap="none" spc="0" normalizeH="0" baseline="0" noProof="0" dirty="0">
              <a:ln w="3175" cmpd="sng"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9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7" name="Date Placeholder 6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7" name="Date Placeholder 2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37" name="Date Placeholder 1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/>
      <p:grpSp>
        <p:nvGrpSpPr>
          <p:cNvPr id="1026" name="Group 22"/>
          <p:cNvGrpSpPr/>
          <p:nvPr/>
        </p:nvGrpSpPr>
        <p:grpSpPr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>
                <a:gd name="txL" fmla="*/ 0 w 22"/>
                <a:gd name="txT" fmla="*/ 0 h 136"/>
                <a:gd name="txR" fmla="*/ 22 w 22"/>
                <a:gd name="txB" fmla="*/ 136 h 136"/>
              </a:gdLst>
              <a:ahLst/>
              <a:cxnLst/>
              <a:rect l="txL" t="txT" r="txR" b="tx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7" name="Freeform 12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>
                <a:gd name="txL" fmla="*/ 0 w 140"/>
                <a:gd name="txT" fmla="*/ 0 h 504"/>
                <a:gd name="txR" fmla="*/ 140 w 140"/>
                <a:gd name="txB" fmla="*/ 504 h 504"/>
              </a:gdLst>
              <a:ahLst/>
              <a:cxnLst/>
              <a:rect l="txL" t="txT" r="txR" b="tx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8" name="Freeform 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>
                <a:gd name="txL" fmla="*/ 0 w 132"/>
                <a:gd name="txT" fmla="*/ 0 h 308"/>
                <a:gd name="txR" fmla="*/ 132 w 132"/>
                <a:gd name="txB" fmla="*/ 308 h 308"/>
              </a:gdLst>
              <a:ahLst/>
              <a:cxnLst/>
              <a:rect l="txL" t="txT" r="txR" b="tx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9" name="Freeform 1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>
                <a:gd name="txL" fmla="*/ 0 w 37"/>
                <a:gd name="txT" fmla="*/ 0 h 79"/>
                <a:gd name="txR" fmla="*/ 37 w 37"/>
                <a:gd name="txB" fmla="*/ 79 h 79"/>
              </a:gdLst>
              <a:ahLst/>
              <a:cxnLst/>
              <a:rect l="txL" t="txT" r="txR" b="tx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0" name="Freeform 15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>
                <a:gd name="txL" fmla="*/ 0 w 178"/>
                <a:gd name="txT" fmla="*/ 0 h 722"/>
                <a:gd name="txR" fmla="*/ 178 w 178"/>
                <a:gd name="txB" fmla="*/ 722 h 722"/>
              </a:gdLst>
              <a:ahLst/>
              <a:cxnLst/>
              <a:rect l="txL" t="txT" r="txR" b="tx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1" name="Freeform 16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>
                <a:gd name="txL" fmla="*/ 0 w 23"/>
                <a:gd name="txT" fmla="*/ 0 h 635"/>
                <a:gd name="txR" fmla="*/ 23 w 23"/>
                <a:gd name="txB" fmla="*/ 635 h 635"/>
              </a:gdLst>
              <a:ahLst/>
              <a:cxnLst/>
              <a:rect l="txL" t="txT" r="txR" b="tx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2" name="Freeform 17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>
                <a:gd name="txL" fmla="*/ 0 w 17"/>
                <a:gd name="txT" fmla="*/ 0 h 107"/>
                <a:gd name="txR" fmla="*/ 17 w 17"/>
                <a:gd name="txB" fmla="*/ 107 h 107"/>
              </a:gdLst>
              <a:ahLst/>
              <a:cxnLst/>
              <a:rect l="txL" t="txT" r="txR" b="tx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3" name="Freeform 18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>
                <a:gd name="txL" fmla="*/ 0 w 41"/>
                <a:gd name="txT" fmla="*/ 0 h 222"/>
                <a:gd name="txR" fmla="*/ 41 w 41"/>
                <a:gd name="txB" fmla="*/ 222 h 222"/>
              </a:gdLst>
              <a:ahLst/>
              <a:cxnLst/>
              <a:rect l="txL" t="txT" r="txR" b="tx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4" name="Freeform 19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>
                <a:gd name="txL" fmla="*/ 0 w 450"/>
                <a:gd name="txT" fmla="*/ 0 h 878"/>
                <a:gd name="txR" fmla="*/ 450 w 450"/>
                <a:gd name="txB" fmla="*/ 878 h 878"/>
              </a:gdLst>
              <a:ahLst/>
              <a:cxnLst/>
              <a:rect l="txL" t="txT" r="txR" b="tx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5" name="Freeform 20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>
                <a:gd name="txL" fmla="*/ 0 w 35"/>
                <a:gd name="txT" fmla="*/ 0 h 73"/>
                <a:gd name="txR" fmla="*/ 35 w 35"/>
                <a:gd name="txB" fmla="*/ 73 h 73"/>
              </a:gdLst>
              <a:ahLst/>
              <a:cxnLst/>
              <a:rect l="txL" t="txT" r="txR" b="tx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6" name="Freeform 2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>
                <a:gd name="txL" fmla="*/ 0 w 8"/>
                <a:gd name="txT" fmla="*/ 0 h 48"/>
                <a:gd name="txR" fmla="*/ 8 w 8"/>
                <a:gd name="txB" fmla="*/ 48 h 48"/>
              </a:gdLst>
              <a:ahLst/>
              <a:cxnLst/>
              <a:rect l="txL" t="txT" r="txR" b="tx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57" name="Freeform 22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>
                <a:gd name="txL" fmla="*/ 0 w 52"/>
                <a:gd name="txT" fmla="*/ 0 h 135"/>
                <a:gd name="txR" fmla="*/ 52 w 52"/>
                <a:gd name="txB" fmla="*/ 135 h 135"/>
              </a:gdLst>
              <a:ahLst/>
              <a:cxnLst/>
              <a:rect l="txL" t="txT" r="txR" b="tx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grpSp>
        <p:nvGrpSpPr>
          <p:cNvPr id="1027" name="Group 9"/>
          <p:cNvGrpSpPr/>
          <p:nvPr/>
        </p:nvGrpSpPr>
        <p:grpSpPr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>
                <a:gd name="txL" fmla="*/ 0 w 103"/>
                <a:gd name="txT" fmla="*/ 0 h 920"/>
                <a:gd name="txR" fmla="*/ 103 w 103"/>
                <a:gd name="txB" fmla="*/ 920 h 920"/>
              </a:gdLst>
              <a:ahLst/>
              <a:cxnLst/>
              <a:rect l="txL" t="txT" r="txR" b="tx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5" name="Freeform 28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>
                <a:gd name="txL" fmla="*/ 0 w 88"/>
                <a:gd name="txT" fmla="*/ 0 h 330"/>
                <a:gd name="txR" fmla="*/ 88 w 88"/>
                <a:gd name="txB" fmla="*/ 330 h 330"/>
              </a:gdLst>
              <a:ahLst/>
              <a:cxnLst/>
              <a:rect l="txL" t="txT" r="txR" b="tx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6" name="Freeform 29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>
                <a:gd name="txL" fmla="*/ 0 w 90"/>
                <a:gd name="txT" fmla="*/ 0 h 207"/>
                <a:gd name="txR" fmla="*/ 90 w 90"/>
                <a:gd name="txB" fmla="*/ 207 h 207"/>
              </a:gdLst>
              <a:ahLst/>
              <a:cxnLst/>
              <a:rect l="txL" t="txT" r="txR" b="tx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7" name="Freeform 30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>
                <a:gd name="txL" fmla="*/ 0 w 115"/>
                <a:gd name="txT" fmla="*/ 0 h 467"/>
                <a:gd name="txR" fmla="*/ 115 w 115"/>
                <a:gd name="txB" fmla="*/ 467 h 467"/>
              </a:gdLst>
              <a:ahLst/>
              <a:cxnLst/>
              <a:rect l="txL" t="txT" r="txR" b="tx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8" name="Freeform 3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>
                <a:gd name="txL" fmla="*/ 0 w 36"/>
                <a:gd name="txT" fmla="*/ 0 h 633"/>
                <a:gd name="txR" fmla="*/ 36 w 36"/>
                <a:gd name="txB" fmla="*/ 633 h 633"/>
              </a:gdLst>
              <a:ahLst/>
              <a:cxnLst/>
              <a:rect l="txL" t="txT" r="txR" b="tx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9" name="Freeform 32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>
                <a:gd name="txL" fmla="*/ 0 w 28"/>
                <a:gd name="txT" fmla="*/ 0 h 59"/>
                <a:gd name="txR" fmla="*/ 28 w 28"/>
                <a:gd name="txB" fmla="*/ 59 h 59"/>
              </a:gdLst>
              <a:ahLst/>
              <a:cxnLst/>
              <a:rect l="txL" t="txT" r="txR" b="tx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0" name="Freeform 3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>
                <a:gd name="txL" fmla="*/ 0 w 17"/>
                <a:gd name="txT" fmla="*/ 0 h 107"/>
                <a:gd name="txR" fmla="*/ 17 w 17"/>
                <a:gd name="txB" fmla="*/ 107 h 107"/>
              </a:gdLst>
              <a:ahLst/>
              <a:cxnLst/>
              <a:rect l="txL" t="txT" r="txR" b="tx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1" name="Freeform 3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>
                <a:gd name="txL" fmla="*/ 0 w 294"/>
                <a:gd name="txT" fmla="*/ 0 h 568"/>
                <a:gd name="txR" fmla="*/ 294 w 294"/>
                <a:gd name="txB" fmla="*/ 568 h 568"/>
              </a:gdLst>
              <a:ahLst/>
              <a:cxnLst/>
              <a:rect l="txL" t="txT" r="txR" b="tx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2" name="Freeform 35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>
                <a:gd name="txL" fmla="*/ 0 w 25"/>
                <a:gd name="txT" fmla="*/ 0 h 53"/>
                <a:gd name="txR" fmla="*/ 25 w 25"/>
                <a:gd name="txB" fmla="*/ 53 h 53"/>
              </a:gdLst>
              <a:ahLst/>
              <a:cxnLst/>
              <a:rect l="txL" t="txT" r="txR" b="tx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3" name="Freeform 36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>
                <a:gd name="txL" fmla="*/ 0 w 29"/>
                <a:gd name="txT" fmla="*/ 0 h 141"/>
                <a:gd name="txR" fmla="*/ 29 w 29"/>
                <a:gd name="txB" fmla="*/ 141 h 141"/>
              </a:gdLst>
              <a:ahLst/>
              <a:cxnLst/>
              <a:rect l="txL" t="txT" r="txR" b="tx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4" name="Freeform 37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>
                <a:gd name="txL" fmla="*/ 0 w 8"/>
                <a:gd name="txT" fmla="*/ 0 h 48"/>
                <a:gd name="txR" fmla="*/ 8 w 8"/>
                <a:gd name="txB" fmla="*/ 48 h 48"/>
              </a:gdLst>
              <a:ahLst/>
              <a:cxnLst/>
              <a:rect l="txL" t="txT" r="txR" b="tx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5" name="Freeform 38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>
                <a:gd name="txL" fmla="*/ 0 w 44"/>
                <a:gd name="txT" fmla="*/ 0 h 111"/>
                <a:gd name="txR" fmla="*/ 44 w 44"/>
                <a:gd name="txB" fmla="*/ 111 h 111"/>
              </a:gdLst>
              <a:ahLst/>
              <a:cxnLst/>
              <a:rect l="txL" t="txT" r="txR" b="tx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x-none" dirty="0"/>
              <a:t>Образец заголовка</a:t>
            </a:r>
            <a:endParaRPr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x-none" dirty="0"/>
              <a:t>Образец текста</a:t>
            </a:r>
            <a:endParaRPr lang="ru-RU" altLang="x-none" dirty="0"/>
          </a:p>
          <a:p>
            <a:pPr lvl="1"/>
            <a:r>
              <a:rPr lang="ru-RU" altLang="x-none" dirty="0"/>
              <a:t>Второй уровень</a:t>
            </a:r>
            <a:endParaRPr lang="ru-RU" altLang="x-none" dirty="0"/>
          </a:p>
          <a:p>
            <a:pPr lvl="2"/>
            <a:r>
              <a:rPr lang="ru-RU" altLang="x-none" dirty="0"/>
              <a:t>Третий уровень</a:t>
            </a:r>
            <a:endParaRPr lang="ru-RU" altLang="x-none" dirty="0"/>
          </a:p>
          <a:p>
            <a:pPr lvl="3"/>
            <a:r>
              <a:rPr lang="ru-RU" altLang="x-none" dirty="0"/>
              <a:t>Четвертый уровень</a:t>
            </a:r>
            <a:endParaRPr lang="ru-RU" altLang="x-none" dirty="0"/>
          </a:p>
          <a:p>
            <a:pPr lvl="4"/>
            <a:r>
              <a:rPr lang="ru-RU" altLang="x-none" dirty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  <a:ea typeface="Arial" panose="020B0604020202020204" pitchFamily="34" charset="0"/>
              </a:rPr>
            </a:fld>
            <a:endParaRPr lang="en-US" dirty="0">
              <a:latin typeface="Century Gothic" panose="020B0502020202020204" pitchFamily="34" charset="0"/>
              <a:ea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738188"/>
            <a:ext cx="8915400" cy="1587500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p>
            <a:pPr algn="ctr" defTabSz="457200">
              <a:buClrTx/>
              <a:buSzTx/>
              <a:buFontTx/>
              <a:buNone/>
            </a:pPr>
            <a:r>
              <a:rPr lang="ru-RU" altLang="x-none" sz="4800" b="1" kern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Семья и ее роль в воспитании личности ребенка</a:t>
            </a:r>
            <a:endParaRPr lang="ru-RU" altLang="x-none" sz="4800" b="1" kern="1200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111500"/>
            <a:ext cx="8915400" cy="2792413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/>
          <a:p>
            <a:pPr defTabSz="457200">
              <a:spcBef>
                <a:spcPct val="0"/>
              </a:spcBef>
              <a:buSzTx/>
            </a:pPr>
            <a:r>
              <a:rPr lang="ru-RU" altLang="x-none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Кононенко О.С., зав. каф. проблем воспитания и дополнительного образования КРИПКиПРО, канд. пед. наук, доцент </a:t>
            </a:r>
            <a:endParaRPr lang="ru-RU" altLang="x-none" sz="28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457200">
              <a:spcBef>
                <a:spcPct val="0"/>
              </a:spcBef>
              <a:buSzTx/>
            </a:pPr>
            <a:r>
              <a:rPr lang="ru-RU" altLang="x-none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Телефон: (3842) 31-15-86;</a:t>
            </a:r>
            <a:endParaRPr lang="ru-RU" altLang="x-none" sz="28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457200">
              <a:buSzTx/>
            </a:pPr>
            <a:r>
              <a:rPr lang="ru-RU" altLang="x-none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Адрес эл. почты кафедры: </a:t>
            </a:r>
            <a:r>
              <a:rPr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kpvido@yandex.ru</a:t>
            </a:r>
            <a:endParaRPr lang="ru-RU" altLang="x-none" sz="28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457200">
              <a:buSzTx/>
            </a:pPr>
            <a:endParaRPr lang="ru-RU" altLang="x-none" kern="1200" dirty="0">
              <a:solidFill>
                <a:srgbClr val="595959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5413" y="192088"/>
            <a:ext cx="10523538" cy="76993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физического развития детей по ФГОС ДО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8238" y="962025"/>
            <a:ext cx="10780713" cy="5680075"/>
          </a:xfrm>
        </p:spPr>
        <p:txBody>
          <a:bodyPr vert="horz" lIns="91440" tIns="45720" rIns="91440" bIns="45720" rtlCol="0"/>
          <a:p>
            <a:r>
              <a:rPr lang="ru-RU" altLang="x-none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 </a:t>
            </a: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x-none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1175" y="176213"/>
            <a:ext cx="10058400" cy="99536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стандарта дошкольной образовательной организации (далее – ДОО) привело к следующему:</a:t>
            </a:r>
            <a:endParaRPr lang="ru-RU" altLang="x-none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7788" y="1558925"/>
            <a:ext cx="10491788" cy="5049838"/>
          </a:xfrm>
        </p:spPr>
        <p:txBody>
          <a:bodyPr vert="horz" lIns="91440" tIns="45720" rIns="91440" bIns="45720" rtlCol="0"/>
          <a:p>
            <a:pPr algn="just"/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Изменяется философия взаимодействия ДОО и родителей: не родители и дети должны подстраиваться под цели, задачи и внутренний уклад ДОО. Педагогические работники не освобождают и не отделяют родителей от детей, не пытаются изменить субкультуру семьи, а наоборот – сближают детей и родителей, приобщают детей к социокультурным нормам и традициям семьи.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детского сада «повернуться» лицом к семье, оказать ей педагогическую помощь, привлечь семью на свою сторону в плане единых подходов в воспитании ребёнка. 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целью и основным содержанием взаимодействия с родителями должен быть ребёнок, а не образовательная программа.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0088" y="246063"/>
            <a:ext cx="9534525" cy="93821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 algn="ctr">
              <a:buNone/>
            </a:pPr>
            <a:r>
              <a:rPr lang="ru-RU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к педагогам ДОО при работе с семьей в современных социокультурных условиях</a:t>
            </a:r>
            <a:endParaRPr lang="ru-RU" altLang="x-none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1750" y="1419225"/>
            <a:ext cx="10202863" cy="5029200"/>
          </a:xfrm>
        </p:spPr>
        <p:txBody>
          <a:bodyPr vert="horz" lIns="91440" tIns="45720" rIns="91440" bIns="45720" rtlCol="0"/>
          <a:p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- первоисточник и образец формирования межличностных отношений ребенка, а папа и мама - образцы для подражания;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следует пересмотреть своё отношение к работе с родителями и перейти от формальной обязанности к сотрудничеству и взаимодействию с ними;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взаимодействуют с родителями как партнёры, обеспечивая им необходимую поддержку. Это позволяет максимально удовлетворять потребности детей, возникающие при обучении и развитии;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между семьей ребенка и сотрудниками детского сада строятся на доверии.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995363" y="260350"/>
            <a:ext cx="10696575" cy="107156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и детский сад – два важных института социализации детей</a:t>
            </a:r>
            <a:br>
              <a:rPr lang="ru-RU" altLang="x-none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x-none" sz="29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138" y="1555750"/>
            <a:ext cx="11249025" cy="4953000"/>
          </a:xfrm>
        </p:spPr>
        <p:txBody>
          <a:bodyPr vert="horz" lIns="91440" tIns="45720" rIns="91440" bIns="45720" rtlCol="0"/>
          <a:p>
            <a:pPr marL="0" indent="0" algn="ctr">
              <a:buClr>
                <a:srgbClr val="9F8351"/>
              </a:buClr>
              <a:buNone/>
            </a:pPr>
            <a:r>
              <a:rPr lang="ru-RU" altLang="x-none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социализации</a:t>
            </a:r>
            <a:endParaRPr lang="ru-RU" altLang="x-none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9F8351"/>
              </a:buClr>
              <a:buFont typeface="Georgia" panose="02040502050405020303" pitchFamily="18" charset="0"/>
              <a:buNone/>
            </a:pPr>
            <a:r>
              <a:rPr lang="ru-RU" altLang="x-none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 становления личности</a:t>
            </a:r>
            <a:r>
              <a:rPr lang="ru-RU" alt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такого становления происходит усвоение индивидом языка, соцальных ценностей и опыта (норм, установок, образцов поведения), культуры, присущих данному обществу, социальной общности, группе и воспроизводство им социальных связей и социального опыта </a:t>
            </a:r>
            <a:r>
              <a:rPr lang="ru-RU" alt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x-none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по социальной педагогике</a:t>
            </a:r>
            <a:r>
              <a:rPr lang="ru-RU" alt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x-none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638" y="623888"/>
            <a:ext cx="9578975" cy="85248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взаимодействия воспитателей с родителями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1925638" y="1716088"/>
            <a:ext cx="9578975" cy="4603750"/>
          </a:xfrm>
          <a:ln/>
        </p:spPr>
        <p:txBody>
          <a:bodyPr vert="horz" wrap="square" lIns="91440" tIns="45720" rIns="91440" bIns="45720" anchor="t" anchorCtr="0"/>
          <a:p>
            <a:pPr algn="just"/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педагогов – создать единое пространство развития ребенка в семье и ДОО, сделать родителей участниками полноценного воспитательного процесса. Достичь высокого качества в развитии, полностью удовлетворить интересы родителей и детей, создать это единое пространство возможно при систематическом взаимодействии ДОО и семьи. Успех в процессе воспитания личности зависит от уровня профессиональной компетентности педагогов и педагогической культуры родителей.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x-non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5300" y="320675"/>
            <a:ext cx="9977438" cy="1584325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сотрудничества с родителями необходимо придерживаться следующих принципов взаимодействия: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1282700" y="2133600"/>
            <a:ext cx="10221913" cy="4427538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Доброжелательный стиль общения педагогов с родителями</a:t>
            </a:r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подход;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Сотрудничество;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Тщательная подготовка к каждому мероприятию с участием родителей;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Динамичность (воспитатель должен быстро реагировать на изменения социального состава родителей, их образовательные потребности и воспитательные запросы).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550" y="304800"/>
            <a:ext cx="9644063" cy="113823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с родителями целесообразно выстраивать поэтапно:</a:t>
            </a:r>
            <a:b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3038" y="1684338"/>
            <a:ext cx="10061575" cy="4876800"/>
          </a:xfrm>
        </p:spPr>
        <p:txBody>
          <a:bodyPr vert="horz" lIns="91440" tIns="45720" rIns="91440" bIns="45720" rtlCol="0"/>
          <a:p>
            <a:pPr>
              <a:lnSpc>
                <a:spcPct val="90000"/>
              </a:lnSpc>
            </a:pP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«Давайте познакомимся</a:t>
            </a: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!». На первом этапе родители знакомятся с детским садом, с образовательными программами, с педагогическим коллективом, раскрываются возможности совместной работы.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– «Давайте подружимся!». </a:t>
            </a: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этапе родителям предлагаются активные методы взаимодействия: тренинги, «круглые столы», игровые семинары.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- «Давайте узнавать вместе». </a:t>
            </a: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этапе можно говорить о функционировании родительско – педагогического сообщества, направляющего свою деятельность на развитие ребенка (исследовательская, проектная деятельность, совместные экскурсии, посещение выставок, музеев).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x-none" sz="17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163513"/>
            <a:ext cx="10415588" cy="166528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изучения семьи</a:t>
            </a:r>
            <a:r>
              <a:rPr lang="ru-RU" altLang="x-none" sz="2400" dirty="0"/>
              <a:t> </a:t>
            </a:r>
            <a:r>
              <a:rPr lang="ru-RU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собой инструменты, с помощью которых собираются, анализируются, обобщаются данные, характеризующие семью, раскрываются многие взаимосвязи и закономерности домашнего воспитания</a:t>
            </a:r>
            <a:endParaRPr lang="ru-RU" altLang="x-none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19" name="Объект 2"/>
          <p:cNvSpPr>
            <a:spLocks noGrp="1"/>
          </p:cNvSpPr>
          <p:nvPr>
            <p:ph idx="1"/>
          </p:nvPr>
        </p:nvSpPr>
        <p:spPr>
          <a:xfrm>
            <a:off x="1289050" y="1981200"/>
            <a:ext cx="10566400" cy="4606925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методов изучения семьи достаточно распространёнными стали социологические методы: социологические опросы,  интервьюирование и анкетирование. </a:t>
            </a:r>
            <a:endParaRPr lang="ru-RU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как метод изучения семьи характеризуется целенаправленностью. Педагог должен использовать не только наблюдение со стороны, но и включённое наблюдение, то есть создавать специальные ситуации: совместный труд; досуг; занятия с родителями и детьми. </a:t>
            </a:r>
            <a:endParaRPr lang="ru-RU" altLang="x-non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46063"/>
            <a:ext cx="9980613" cy="55086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как средство изучения семейного воспитания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>
          <a:xfrm>
            <a:off x="773113" y="962025"/>
            <a:ext cx="11137900" cy="5684838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изучения опыта семейного воспитания реализуется с помощью различных методов, среди которых наиболее распространёнными являются методы беседы, наблюдения. Беседа отличается от интервью большей свободой и в организации, и в содержании, более неформальной атмосферой и отношениями между собеседниками. Но это не значит, что беседа не должна быть организована  </a:t>
            </a:r>
            <a:r>
              <a:rPr lang="ru-RU" alt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заранее. В соответствии с намеченной целью педагог продумывает план беседы, вычленяет ключевые вопросы. В ходе беседы можно получить необходимые сведения о таких моментах домашнего воспитания, которые для постороннего взгляда скрыты.</a:t>
            </a:r>
            <a:endParaRPr lang="ru-RU" alt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нужна для подтверждения, конкретизации или опровержения каких-то гипотетических выводов, сделанных на основе предварительного изучения опыта семейного воспитания с помощью других методов. Для успешного проведения беседы надо обладать способностью располагать к себе, вызвать доверие умением направлять разговор в нужное русло. Педагогу важно пользоваться методом </a:t>
            </a:r>
            <a:r>
              <a:rPr lang="ru-RU" altLang="x-none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эмпатического слушания</a:t>
            </a:r>
            <a:r>
              <a:rPr lang="ru-RU" alt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x-none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5913" y="623888"/>
            <a:ext cx="8164513" cy="803275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Включённое педагогическое наблюдение</a:t>
            </a:r>
            <a:endParaRPr lang="ru-RU" altLang="x-none" sz="3200" b="1" dirty="0"/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2214563" y="1844675"/>
            <a:ext cx="9290050" cy="4411663"/>
          </a:xfrm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включённого наблюдения педагог может увидеть те семейные стороны воспитания, которые при внешнем наблюдении нередко бывают скрыты. Воспитатели ДОО </a:t>
            </a: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помнить, по результатам единичного наблюдения делать выводы о специфике домашнего воспитания нельзя: необходимо наблюдать изучаемое явление многократно, в сходных и разных условиях</a:t>
            </a:r>
            <a:endParaRPr lang="ru-RU" altLang="x-none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x-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4675" y="385763"/>
            <a:ext cx="9659938" cy="151923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>
              <a:buNone/>
            </a:pPr>
            <a:r>
              <a:rPr lang="ru-RU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последние годы усилилось внимание к изучению семьи как воспитательного института со стороны педагогики, психологии, социологии и других наук</a:t>
            </a:r>
            <a:br>
              <a:rPr lang="ru-RU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x-none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4675" y="2246313"/>
            <a:ext cx="9659938" cy="3946525"/>
          </a:xfrm>
        </p:spPr>
        <p:txBody>
          <a:bodyPr vert="horz" lIns="91440" tIns="45720" rIns="91440" bIns="45720" rtlCol="0"/>
          <a:p>
            <a:pPr marL="0" indent="0">
              <a:buNone/>
            </a:pPr>
            <a:r>
              <a:rPr lang="ru-RU" altLang="x-none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положения педагогики дошкольного воспитания:</a:t>
            </a:r>
            <a:endParaRPr lang="ru-RU" altLang="x-none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altLang="x-none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педагогов и семьи - </a:t>
            </a:r>
            <a:r>
              <a:rPr lang="ru-RU" altLang="x-none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целенаправленный процесс</a:t>
            </a:r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результате которого создаются благоприятные условия для развития ребенка.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сотрудничество родителей с ребенком и педагогами помогает родителям познать индивидуальные особенности своих детей и общие закономерности развития.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ru-RU" altLang="x-non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475" y="112713"/>
            <a:ext cx="11261725" cy="962025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потребностей семьи и степени их реализации в ДОО</a:t>
            </a:r>
            <a:br>
              <a:rPr lang="ru-RU" altLang="x-none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(Целесообразно родителям предложить следующую анкету в форме</a:t>
            </a:r>
            <a:r>
              <a:rPr lang="ru-RU" altLang="x-none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таблицы)</a:t>
            </a:r>
            <a:endParaRPr lang="ru-RU" altLang="x-non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7891" name="Замещающее содержимое 37890"/>
          <p:cNvGraphicFramePr/>
          <p:nvPr>
            <p:ph idx="1"/>
          </p:nvPr>
        </p:nvGraphicFramePr>
        <p:xfrm>
          <a:off x="625475" y="1208088"/>
          <a:ext cx="11261725" cy="5368925"/>
        </p:xfrm>
        <a:graphic>
          <a:graphicData uri="http://schemas.openxmlformats.org/drawingml/2006/table">
            <a:tbl>
              <a:tblPr/>
              <a:tblGrid>
                <a:gridCol w="4572000"/>
                <a:gridCol w="2473325"/>
                <a:gridCol w="2179638"/>
                <a:gridCol w="2036762"/>
              </a:tblGrid>
              <a:tr h="946150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ru-RU" altLang="x-none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Потребности</a:t>
                      </a:r>
                      <a:endParaRPr lang="ru-RU" altLang="x-none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ru-RU" altLang="x-none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Значимость</a:t>
                      </a:r>
                      <a:endParaRPr lang="ru-RU" altLang="x-none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ru-RU" altLang="x-none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Удовлетво-ренность</a:t>
                      </a:r>
                      <a:endParaRPr lang="ru-RU" altLang="x-none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ru-RU" altLang="x-none" sz="2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altLang="x-none" sz="28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22325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Индивидуальный подход к детям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Хорошее питание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</a:tr>
              <a:tr h="471488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Оздоровление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  <a:tr h="823912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Доброжелательное отношение, внимание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</a:tr>
              <a:tr h="568325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Развитие способностей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  <a:tr h="822325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Хорошее оборудование на участке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ru-RU" altLang="x-none" sz="24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Обучение и развитие</a:t>
                      </a:r>
                      <a:endParaRPr lang="ru-RU" altLang="x-none" sz="2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defRPr>
                      </a:lvl1pPr>
                      <a:lvl2pPr marL="45720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2pPr>
                      <a:lvl3pPr marL="91440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3pPr>
                      <a:lvl4pPr marL="1371600" lvl="3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4pPr>
                      <a:lvl5pPr marL="1828800" lvl="4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endParaRPr lang="ru-RU" altLang="x-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950" y="160338"/>
            <a:ext cx="10683875" cy="128270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>
              <a:buNone/>
            </a:pPr>
            <a:r>
              <a:rPr lang="ru-RU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Воспитателю необходимо поддерживать интерес родителей к детским работам, советам и рекомендациям, помещенным на информационном стенде. Лучше, если воспитателем создан и регулярно обновляется </a:t>
            </a:r>
            <a:r>
              <a:rPr lang="ru-RU" altLang="x-non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уголок</a:t>
            </a:r>
            <a:br>
              <a:rPr lang="ru-RU" altLang="x-none" sz="2400" dirty="0"/>
            </a:br>
            <a:endParaRPr lang="ru-RU" altLang="x-none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938" y="1604963"/>
            <a:ext cx="11293475" cy="5100638"/>
          </a:xfrm>
        </p:spPr>
        <p:txBody>
          <a:bodyPr vert="horz" lIns="91440" tIns="45720" rIns="91440" bIns="45720" rtlCol="0">
            <a:noAutofit/>
          </a:bodyPr>
          <a:p>
            <a:pPr marL="0" indent="0">
              <a:spcBef>
                <a:spcPct val="0"/>
              </a:spcBef>
              <a:buNone/>
            </a:pP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нем размещается полезная для родителей информация: режим 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дня группы, расписание занятий, ежедневное меню, полезные статьи и справочные материалы. Материалы родительского уголка можно разделить по содержанию на две части: 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 информационного характера: правила для родителей, распорядок дня дома, 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объявления различного характера; 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материалы, освещающие вопросы воспитания детей в детском саду и семье. Родители наглядно увидят, как можно оборудовать уголок или комнату для ребенка, получат ответы на поставленные вопросы, узнают, какие консультации будут проводиться для них в ближайшее время. </a:t>
            </a:r>
            <a:endParaRPr lang="ru-RU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925" y="336550"/>
            <a:ext cx="9691688" cy="170021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взрослых (как родителей, так и воспитателей) и детей должны характеризоваться субъект-субъектными отношениями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2925" y="2341563"/>
            <a:ext cx="9691688" cy="4516438"/>
          </a:xfrm>
        </p:spPr>
        <p:txBody>
          <a:bodyPr vert="horz" lIns="91440" tIns="45720" rIns="91440" bIns="45720" rtlCol="0"/>
          <a:p>
            <a:pPr marL="0" indent="0">
              <a:buNone/>
            </a:pP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приобретения общих культурных умений во всей его полноте возможен только в том случае, если взрослый выполняет роль партнёра: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может ставить для себя цель и начинать действовать, предоставляя детям возможность подключиться к ней;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предлагает детям цель для работы: «Давайте сделаем</a:t>
            </a:r>
            <a:r>
              <a:rPr lang="ru-RU" altLang="x-non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В этих случаях взрослый участвует в реализации поставленной цели наравне с детьми.</a:t>
            </a:r>
            <a:endParaRPr lang="ru-RU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2700" y="144463"/>
            <a:ext cx="10460038" cy="72231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>
              <a:buNone/>
            </a:pPr>
            <a:r>
              <a:rPr lang="ru-RU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педагогической культуры семьи включает в себя:</a:t>
            </a:r>
            <a:endParaRPr lang="ru-RU" altLang="x-none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2700" y="1106488"/>
            <a:ext cx="10221913" cy="5278438"/>
          </a:xfrm>
        </p:spPr>
        <p:txBody>
          <a:bodyPr vert="horz" lIns="91440" tIns="45720" rIns="91440" bIns="45720" rtlCol="0"/>
          <a:p>
            <a:pPr>
              <a:lnSpc>
                <a:spcPct val="90000"/>
              </a:lnSpc>
            </a:pPr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пропаганду литературы по педагогической тематике, поскольку задача педагогов - пробудить у родителей интерес к </a:t>
            </a:r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 и помочь выбрать в потоке современных изданий надёжные в теоретическом отношении источники. К вышеуказанной деятельности должен привлекаться весь педагогический персонал учреждения, а также специалисты иного профиля (психолог, врач, медсестра, логопед, руководители кружков и секций дополнительного образования);</a:t>
            </a:r>
            <a:endParaRPr lang="ru-RU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консультаций по вопросам семейного воспитания;</a:t>
            </a:r>
            <a:endParaRPr lang="ru-RU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работе семейного клуба, проведению круглых столов, собраний и т.д.;</a:t>
            </a:r>
            <a:endParaRPr lang="ru-RU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формы взаимодействия с воспитателем, в которых он является носителем и пропагандистом современных методом и технологий воспитания детей дошкольного возраста. </a:t>
            </a:r>
            <a:endParaRPr lang="ru-RU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x-none" sz="2600" dirty="0"/>
          </a:p>
          <a:p>
            <a:pPr>
              <a:lnSpc>
                <a:spcPct val="90000"/>
              </a:lnSpc>
            </a:pPr>
            <a:endParaRPr lang="ru-RU" altLang="x-none" sz="2600" dirty="0"/>
          </a:p>
          <a:p>
            <a:pPr>
              <a:lnSpc>
                <a:spcPct val="90000"/>
              </a:lnSpc>
            </a:pPr>
            <a:endParaRPr lang="ru-RU" altLang="x-none" sz="17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888" y="623888"/>
            <a:ext cx="9483725" cy="75565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воспитательного пространства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2020888" y="1684338"/>
            <a:ext cx="9483725" cy="4700587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зоне особого внимания педагогического коллектива дошкольного учреждения должно быть руководство самообразованием родителей. Отсюда следует, что в библиотеке ДОО </a:t>
            </a:r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иметь литературу по разным вопросам семейного воспитания, включая журналы и статьи.</a:t>
            </a:r>
            <a:endParaRPr lang="ru-RU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повышения эффективности и продуктивности взаимодействия целесообразна разработка конкретных программ работы с родителями и педагогическим коллективом.</a:t>
            </a:r>
            <a:endParaRPr lang="ru-RU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Объект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  <a:ln/>
        </p:spPr>
        <p:txBody>
          <a:bodyPr vert="horz" wrap="square" lIns="91440" tIns="45720" rIns="91440" bIns="45720" anchor="t" anchorCtr="0"/>
          <a:p>
            <a:pPr marL="0" indent="0" algn="ctr">
              <a:buNone/>
            </a:pPr>
            <a:r>
              <a:rPr lang="ru-RU" altLang="x-none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altLang="x-none" sz="4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300" y="481013"/>
            <a:ext cx="9612313" cy="1749425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63 главы 12 «Семейного кодекса Российской Федерации» от 29.12.1995 № 223-ФЗ </a:t>
            </a:r>
            <a:b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13.07.2015)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3" y="2374900"/>
            <a:ext cx="8915400" cy="4089400"/>
          </a:xfrm>
        </p:spPr>
        <p:txBody>
          <a:bodyPr vert="horz" lIns="91440" tIns="45720" rIns="91440" bIns="45720" rtlCol="0"/>
          <a:p>
            <a:pPr>
              <a:lnSpc>
                <a:spcPct val="90000"/>
              </a:lnSpc>
            </a:pP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  </a:r>
            <a:endParaRPr lang="ru-RU" altLang="x-none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имеют </a:t>
            </a:r>
            <a:r>
              <a:rPr lang="ru-RU" altLang="x-none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преимущественное</a:t>
            </a: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обучение и воспитание своих детей перед всеми другими лицами.</a:t>
            </a:r>
            <a:endParaRPr lang="ru-RU" altLang="x-none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x-non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7838" y="609600"/>
            <a:ext cx="9756775" cy="115570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№ 273-ФЗ </a:t>
            </a:r>
            <a:r>
              <a:rPr lang="ru-RU" altLang="x-none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altLang="x-none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2325688" y="2133600"/>
            <a:ext cx="9178925" cy="3778250"/>
          </a:xfrm>
          <a:ln/>
        </p:spPr>
        <p:txBody>
          <a:bodyPr vert="horz" wrap="square" lIns="91440" tIns="45720" rIns="91440" bIns="45720" anchor="t" anchorCtr="0"/>
          <a:p>
            <a:pPr marL="0" indent="0">
              <a:spcBef>
                <a:spcPct val="0"/>
              </a:spcBef>
              <a:buNone/>
            </a:pPr>
            <a:r>
              <a:rPr lang="ru-RU" altLang="x-none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 (Статья 2, пункт 2).</a:t>
            </a:r>
            <a:endParaRPr lang="ru-RU" altLang="x-none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3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понятия воспитательной деятельности</a:t>
            </a:r>
            <a:endParaRPr lang="ru-RU" altLang="x-none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89213" y="2357438"/>
            <a:ext cx="8915400" cy="3890963"/>
          </a:xfrm>
        </p:spPr>
        <p:txBody>
          <a:bodyPr vert="horz" lIns="91440" tIns="45720" rIns="91440" bIns="45720" rtlCol="0"/>
          <a:p>
            <a:r>
              <a:rPr lang="ru-RU" alt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 воспитания – приобщение личностей к человеческой культуре.</a:t>
            </a:r>
            <a:endParaRPr lang="ru-RU" alt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воспитания – социальные ценности, нравственные нормы поведения и отношения.</a:t>
            </a:r>
            <a:endParaRPr lang="ru-RU" alt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воспитания в современном Российском обществе – формирование личности как творца своей жизни и судьбы.</a:t>
            </a:r>
            <a:endParaRPr lang="ru-RU" altLang="ru-RU" sz="33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388" y="320675"/>
            <a:ext cx="8912225" cy="1090613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 algn="ctr">
              <a:buNone/>
            </a:pPr>
            <a:r>
              <a:rPr lang="ru-RU" altLang="x-non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современной нормативной и правовой базы о воспитании</a:t>
            </a:r>
            <a:endParaRPr lang="ru-RU" altLang="x-none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1641475" y="1636713"/>
            <a:ext cx="9863138" cy="4795837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Уходит в </a:t>
            </a:r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прошлое официально осуществляемая многие годы в нашей стране политика превращения воспитания из семейного в общественное. </a:t>
            </a:r>
            <a:endParaRPr lang="ru-RU" altLang="x-none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x-none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законе «Об образовании» № 273-ФЗ (ст. 18) и ст. 63 гл.12 «Семейного кодекса РФ» записано, что «родители являются первыми педагогами. Они обязаны заложить основы физического, нравственного и интеллектуального развития личности ребёнка в раннем возрасте». </a:t>
            </a:r>
            <a:endParaRPr lang="ru-RU" altLang="x-none" sz="3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8678863" cy="1011238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дошкольного образования</a:t>
            </a:r>
            <a:endParaRPr lang="ru-RU" altLang="x-none" sz="4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1460500" y="2160588"/>
            <a:ext cx="10571163" cy="4400550"/>
          </a:xfrm>
          <a:ln/>
        </p:spPr>
        <p:txBody>
          <a:bodyPr vert="horz" wrap="square" lIns="91440" tIns="45720" rIns="91440" bIns="45720" anchor="t" anchorCtr="0"/>
          <a:p>
            <a:r>
              <a:rPr lang="ru-RU" altLang="x-none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(Минобрнауки России) от 17 октября 2013 г. № 1155 г. Москва </a:t>
            </a:r>
            <a:r>
              <a:rPr lang="ru-RU" altLang="x-none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федерального государственного образовательного стандарта дошкольного образования»</a:t>
            </a:r>
            <a:endParaRPr lang="ru-RU" altLang="x-none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x-none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9763" y="192088"/>
            <a:ext cx="9640888" cy="97948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/>
          <a:p>
            <a:pPr algn="ctr">
              <a:buNone/>
            </a:pPr>
            <a:r>
              <a:rPr lang="ru-RU" alt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совместно с родителями должны добиваться следующих результатов, обозначенных в стандарте ДО:</a:t>
            </a:r>
            <a:br>
              <a:rPr lang="ru-RU" alt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x-none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x-none" sz="25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950" y="1524000"/>
            <a:ext cx="10299700" cy="5118100"/>
          </a:xfrm>
        </p:spPr>
        <p:txBody>
          <a:bodyPr vert="horz" lIns="91440" tIns="45720" rIns="91440" bIns="45720" rtlCol="0"/>
          <a:p>
            <a:pPr algn="ctr">
              <a:lnSpc>
                <a:spcPct val="90000"/>
              </a:lnSpc>
              <a:buNone/>
            </a:pPr>
            <a:r>
              <a:rPr lang="ru-RU" altLang="x-none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познавательной деятельности детей по ФГОС ДО</a:t>
            </a:r>
            <a:endParaRPr lang="ru-RU" altLang="x-none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ru-RU" altLang="x-none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 </a:t>
            </a:r>
            <a:r>
              <a:rPr lang="ru-RU" altLang="x-none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  <a:endParaRPr lang="ru-RU" altLang="x-none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x-none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563" y="160338"/>
            <a:ext cx="11022013" cy="1011238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p>
            <a:pPr algn="ctr">
              <a:buNone/>
            </a:pPr>
            <a:r>
              <a:rPr lang="ru-RU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социально-коммуникативного развития детей по ФГОС  ДО</a:t>
            </a:r>
            <a:endParaRPr lang="ru-RU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5700" y="1171575"/>
            <a:ext cx="10795000" cy="5502275"/>
          </a:xfrm>
        </p:spPr>
        <p:txBody>
          <a:bodyPr vert="horz" lIns="91440" tIns="45720" rIns="91440" bIns="45720" rtlCol="0"/>
          <a:p>
            <a:pPr>
              <a:lnSpc>
                <a:spcPct val="90000"/>
              </a:lnSpc>
            </a:pPr>
            <a:r>
              <a:rPr lang="ru-RU" altLang="x-none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 </a:t>
            </a:r>
            <a:r>
              <a:rPr lang="ru-RU" alt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саморегуляции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  <a:endParaRPr lang="ru-RU" alt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x-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13423</Words>
  <Application>WPS Presentation</Application>
  <PresentationFormat>Произвольный</PresentationFormat>
  <Paragraphs>163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Arial</vt:lpstr>
      <vt:lpstr>SimSun</vt:lpstr>
      <vt:lpstr>Wingdings</vt:lpstr>
      <vt:lpstr>Century Gothic</vt:lpstr>
      <vt:lpstr>Wingdings 3</vt:lpstr>
      <vt:lpstr>Calibri</vt:lpstr>
      <vt:lpstr>Times New Roman</vt:lpstr>
      <vt:lpstr>Georgia</vt:lpstr>
      <vt:lpstr>Symbol</vt:lpstr>
      <vt:lpstr>Arial</vt:lpstr>
      <vt:lpstr>Microsoft YaHei</vt:lpstr>
      <vt:lpstr>Arial Unicode MS</vt:lpstr>
      <vt:lpstr>Легкий дым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и ее роль в воспитании личности ребенка</dc:title>
  <dc:creator>Ольга Кононенко</dc:creator>
  <cp:lastModifiedBy>Единорог Геннад�</cp:lastModifiedBy>
  <cp:revision>35</cp:revision>
  <dcterms:created xsi:type="dcterms:W3CDTF">2015-11-01T10:25:07Z</dcterms:created>
  <dcterms:modified xsi:type="dcterms:W3CDTF">2023-05-21T11:52:38Z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F485735E860149CAB81AC6DBE0404046</vt:lpwstr>
  </property>
  <property fmtid="{D5CDD505-2E9C-101B-9397-08002B2CF9AE}" pid="3" name="KSOProductBuildVer">
    <vt:lpwstr>1049-11.2.0.11536</vt:lpwstr>
  </property>
</Properties>
</file>